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21"/>
  </p:notesMasterIdLst>
  <p:sldIdLst>
    <p:sldId id="256" r:id="rId3"/>
    <p:sldId id="257" r:id="rId4"/>
    <p:sldId id="258" r:id="rId5"/>
    <p:sldId id="284" r:id="rId6"/>
    <p:sldId id="287" r:id="rId7"/>
    <p:sldId id="285" r:id="rId8"/>
    <p:sldId id="286" r:id="rId9"/>
    <p:sldId id="288" r:id="rId10"/>
    <p:sldId id="289" r:id="rId11"/>
    <p:sldId id="290" r:id="rId12"/>
    <p:sldId id="292" r:id="rId13"/>
    <p:sldId id="291" r:id="rId14"/>
    <p:sldId id="293" r:id="rId15"/>
    <p:sldId id="294" r:id="rId16"/>
    <p:sldId id="295" r:id="rId17"/>
    <p:sldId id="296" r:id="rId18"/>
    <p:sldId id="297" r:id="rId19"/>
    <p:sldId id="283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+d1sYBIg8NQFMNnBZViWwoaDL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DBE3BF-1DD4-46C4-B556-2EE91EFADFB2}">
  <a:tblStyle styleId="{0DDBE3BF-1DD4-46C4-B556-2EE91EFADFB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659" autoAdjust="0"/>
  </p:normalViewPr>
  <p:slideViewPr>
    <p:cSldViewPr snapToGrid="0">
      <p:cViewPr varScale="1">
        <p:scale>
          <a:sx n="83" d="100"/>
          <a:sy n="83" d="100"/>
        </p:scale>
        <p:origin x="242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176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750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69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849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585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727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676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4362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37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04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464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Comando para mudar BR = AT+IPR=9600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33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339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27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1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4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2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5"/>
          <p:cNvSpPr txBox="1">
            <a:spLocks noGrp="1"/>
          </p:cNvSpPr>
          <p:nvPr>
            <p:ph type="subTitle" idx="1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5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7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body" idx="1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body" idx="2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>
            <a:spLocks noGrp="1"/>
          </p:cNvSpPr>
          <p:nvPr>
            <p:ph type="ftr" idx="11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06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5644"/>
            <a:ext cx="9143999" cy="29067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  <a:defRPr sz="3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70" y="2039438"/>
            <a:ext cx="149369" cy="25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3"/>
          <p:cNvSpPr txBox="1"/>
          <p:nvPr/>
        </p:nvSpPr>
        <p:spPr>
          <a:xfrm>
            <a:off x="628649" y="3357951"/>
            <a:ext cx="8024534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lang="pt-BR" sz="1400" b="1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Todos direitos reservados. Reprodução ou divulgação total ou parcial deste documento é expressamente proibido sem o consentimento formal, por escrito, do Professor (autor).</a:t>
            </a:r>
            <a:endParaRPr sz="2800" b="1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"/>
            <a:ext cx="9144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9"/>
          <p:cNvPicPr preferRelativeResize="0"/>
          <p:nvPr/>
        </p:nvPicPr>
        <p:blipFill rotWithShape="1">
          <a:blip r:embed="rId10">
            <a:alphaModFix/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1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837363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542" y="2997941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3FC661C-8AD7-2C60-E761-EE14E3197F82}"/>
              </a:ext>
            </a:extLst>
          </p:cNvPr>
          <p:cNvGrpSpPr/>
          <p:nvPr/>
        </p:nvGrpSpPr>
        <p:grpSpPr>
          <a:xfrm>
            <a:off x="808454" y="1119278"/>
            <a:ext cx="3393254" cy="1094466"/>
            <a:chOff x="80485" y="1049829"/>
            <a:chExt cx="3393254" cy="1094466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2EEEEC85-8918-2597-8270-44D304EA67EC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Mesmo fabricante do ESP8266</a:t>
              </a:r>
              <a:endParaRPr lang="pt-BR" sz="16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A9FD7FF-586F-2769-D6EC-6974A860502A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DD3571A-A72B-0465-BCF5-D2C3DE3478B6}"/>
              </a:ext>
            </a:extLst>
          </p:cNvPr>
          <p:cNvGrpSpPr/>
          <p:nvPr/>
        </p:nvGrpSpPr>
        <p:grpSpPr>
          <a:xfrm>
            <a:off x="808454" y="2885128"/>
            <a:ext cx="3393254" cy="1094466"/>
            <a:chOff x="80485" y="3057132"/>
            <a:chExt cx="3393254" cy="1094466"/>
          </a:xfrm>
        </p:grpSpPr>
        <p:sp>
          <p:nvSpPr>
            <p:cNvPr id="9" name="Rectangle 79">
              <a:extLst>
                <a:ext uri="{FF2B5EF4-FFF2-40B4-BE49-F238E27FC236}">
                  <a16:creationId xmlns:a16="http://schemas.microsoft.com/office/drawing/2014/main" id="{2592A818-4F96-2AF7-E525-3E1E0BFCB249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Possui microcontrolador, memória</a:t>
              </a:r>
              <a:r>
                <a:rPr lang="pt-BR" sz="1600" dirty="0">
                  <a:solidFill>
                    <a:srgbClr val="333333"/>
                  </a:solidFill>
                  <a:latin typeface="+mj-lt"/>
                </a:rPr>
                <a:t> e</a:t>
              </a: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 periféricos que já conhecemos.</a:t>
              </a:r>
              <a:endParaRPr lang="pt-BR" sz="16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0" name="Rectangle 80">
              <a:extLst>
                <a:ext uri="{FF2B5EF4-FFF2-40B4-BE49-F238E27FC236}">
                  <a16:creationId xmlns:a16="http://schemas.microsoft.com/office/drawing/2014/main" id="{4C097CB8-A8E5-A81C-7579-F215BA62EE08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4C46917-517E-3BB3-08A3-057C6416F9C2}"/>
              </a:ext>
            </a:extLst>
          </p:cNvPr>
          <p:cNvGrpSpPr/>
          <p:nvPr/>
        </p:nvGrpSpPr>
        <p:grpSpPr>
          <a:xfrm>
            <a:off x="808454" y="4732002"/>
            <a:ext cx="3393254" cy="1094466"/>
            <a:chOff x="80485" y="5051673"/>
            <a:chExt cx="3393254" cy="1094466"/>
          </a:xfrm>
        </p:grpSpPr>
        <p:sp>
          <p:nvSpPr>
            <p:cNvPr id="12" name="Rectangle 85">
              <a:extLst>
                <a:ext uri="{FF2B5EF4-FFF2-40B4-BE49-F238E27FC236}">
                  <a16:creationId xmlns:a16="http://schemas.microsoft.com/office/drawing/2014/main" id="{CBA6BCDC-3BBC-AC7B-E1D3-7D5C2DE1E0B2}"/>
                </a:ext>
              </a:extLst>
            </p:cNvPr>
            <p:cNvSpPr/>
            <p:nvPr/>
          </p:nvSpPr>
          <p:spPr>
            <a:xfrm>
              <a:off x="293320" y="5051673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Possui WiFi e Bluetooth integrados</a:t>
              </a:r>
              <a:endParaRPr lang="pt-BR" sz="16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3" name="Rectangle 86">
              <a:extLst>
                <a:ext uri="{FF2B5EF4-FFF2-40B4-BE49-F238E27FC236}">
                  <a16:creationId xmlns:a16="http://schemas.microsoft.com/office/drawing/2014/main" id="{25868CF8-0E41-CFA3-025D-113DDA8653D6}"/>
                </a:ext>
              </a:extLst>
            </p:cNvPr>
            <p:cNvSpPr/>
            <p:nvPr/>
          </p:nvSpPr>
          <p:spPr>
            <a:xfrm>
              <a:off x="80485" y="5051673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0F85FDE0-B5AC-921F-CB22-4D24FDBB7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28" y="1097765"/>
            <a:ext cx="4297072" cy="35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28E4C6-1839-B020-84F0-2A0C1187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28" y="1097765"/>
            <a:ext cx="4297072" cy="35881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1CBFA28-62BB-EA66-7EA7-1DBB1D36CBB9}"/>
              </a:ext>
            </a:extLst>
          </p:cNvPr>
          <p:cNvSpPr txBox="1"/>
          <p:nvPr/>
        </p:nvSpPr>
        <p:spPr>
          <a:xfrm>
            <a:off x="468773" y="841236"/>
            <a:ext cx="4485191" cy="519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Microprocessador: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Tensilica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Xtensa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32-bit LX6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Clock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: até 240MHz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SRAM: 520KB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Memória flash externa: 32Mb (4 megabytes)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Portas GPIO: 25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 Suporte a redes WiFi: 802.11 b/g/n (2,4 a 2,5GHz)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Segurança: WPA/WPA2/WPA2-Enterprise/WPS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Criptografia: AES/RSA/ECC/SHA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Modo de operação: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Station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/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SoftAP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/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SoftAP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+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Station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/ P2P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Bluetooth: v4.2 BR / EDR e BLE (Bluetooth Low Energy)</a:t>
            </a:r>
          </a:p>
        </p:txBody>
      </p:sp>
    </p:spTree>
    <p:extLst>
      <p:ext uri="{BB962C8B-B14F-4D97-AF65-F5344CB8AC3E}">
        <p14:creationId xmlns:p14="http://schemas.microsoft.com/office/powerpoint/2010/main" val="508141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C94027-392A-BDFC-D1C7-410E4E800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1" t="4677"/>
          <a:stretch/>
        </p:blipFill>
        <p:spPr>
          <a:xfrm>
            <a:off x="185195" y="707709"/>
            <a:ext cx="8773610" cy="544258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11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B0381-5071-3792-5A2D-3AECFE2D9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94" y="1324206"/>
            <a:ext cx="6483812" cy="504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E7750A-BA46-41A6-D0AF-0863290D25DE}"/>
              </a:ext>
            </a:extLst>
          </p:cNvPr>
          <p:cNvSpPr txBox="1"/>
          <p:nvPr/>
        </p:nvSpPr>
        <p:spPr>
          <a:xfrm>
            <a:off x="1799863" y="878925"/>
            <a:ext cx="5063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484848"/>
                </a:solidFill>
                <a:effectLst/>
                <a:latin typeface="Open Sans" panose="020B0606030504020204" pitchFamily="34" charset="0"/>
              </a:rPr>
              <a:t>https://dl.espressif.com/dl/package_esp32_index.json</a:t>
            </a:r>
          </a:p>
        </p:txBody>
      </p:sp>
    </p:spTree>
    <p:extLst>
      <p:ext uri="{BB962C8B-B14F-4D97-AF65-F5344CB8AC3E}">
        <p14:creationId xmlns:p14="http://schemas.microsoft.com/office/powerpoint/2010/main" val="252249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D05459-B5C1-E1F8-A7AC-29DDA7E3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528763"/>
            <a:ext cx="74580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8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9B73001-0000-DBC2-E7A2-3A113120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5075"/>
            <a:ext cx="91440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80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918E9C-AB5A-FF5B-E113-EE8304BD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98" y="801515"/>
            <a:ext cx="7343005" cy="562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Tago.io</a:t>
            </a:r>
            <a:endParaRPr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5E0DCD-5B52-71FA-577F-9C5C08DE3B52}"/>
              </a:ext>
            </a:extLst>
          </p:cNvPr>
          <p:cNvSpPr/>
          <p:nvPr/>
        </p:nvSpPr>
        <p:spPr>
          <a:xfrm>
            <a:off x="8530541" y="707709"/>
            <a:ext cx="601884" cy="530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499F96-FC58-BCCF-2A1C-43A8AF12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778"/>
            <a:ext cx="9144000" cy="41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2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>
            <a:spLocks noGrp="1"/>
          </p:cNvSpPr>
          <p:nvPr>
            <p:ph type="title"/>
          </p:nvPr>
        </p:nvSpPr>
        <p:spPr>
          <a:xfrm>
            <a:off x="628650" y="2073528"/>
            <a:ext cx="8387603" cy="123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Copyright © 2023 Prof. </a:t>
            </a:r>
            <a:r>
              <a:rPr lang="pt-BR" b="1"/>
              <a:t>Airton Y. C. Toyofuku</a:t>
            </a:r>
            <a:endParaRPr b="1"/>
          </a:p>
        </p:txBody>
      </p:sp>
      <p:sp>
        <p:nvSpPr>
          <p:cNvPr id="415" name="Google Shape;4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1A1C1E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1A1C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107504" y="5733256"/>
            <a:ext cx="86927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been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using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1200" b="0" i="0" dirty="0" err="1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from</a:t>
            </a:r>
            <a:r>
              <a:rPr lang="pt-BR" sz="1200" b="0" i="0" dirty="0">
                <a:solidFill>
                  <a:srgbClr val="5F7D95"/>
                </a:solidFill>
                <a:latin typeface="Proxima Nova"/>
                <a:ea typeface="Proxima Nova"/>
                <a:cs typeface="Proxima Nova"/>
                <a:sym typeface="Proxima Nova"/>
              </a:rPr>
              <a:t> Flaticon.com</a:t>
            </a:r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71" y="103174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784" y="34290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1683010" y="3105835"/>
            <a:ext cx="57779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05 – WiFi</a:t>
            </a:r>
            <a:endParaRPr dirty="0"/>
          </a:p>
        </p:txBody>
      </p:sp>
      <p:grpSp>
        <p:nvGrpSpPr>
          <p:cNvPr id="135" name="Google Shape;135;p2"/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36" name="Google Shape;136;p2"/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Prof. Airton Y. C. Toyofuku </a:t>
              </a: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2"/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profairton.toyofuku@fiap.com.br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2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Engenharia de Software</a:t>
            </a:r>
            <a:endParaRPr sz="3497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cap="non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EDGE COMPUTING &amp; COMPUTER SYSTEMS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683568" y="940540"/>
            <a:ext cx="46253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65B"/>
              </a:buClr>
              <a:buSzPts val="1600"/>
              <a:buFont typeface="Noto Sans Symbols"/>
              <a:buChar char="⮚"/>
            </a:pPr>
            <a:r>
              <a:rPr lang="pt-BR" sz="1600" dirty="0">
                <a:solidFill>
                  <a:schemeClr val="dk1"/>
                </a:solidFill>
              </a:rPr>
              <a:t>ESP8266</a:t>
            </a:r>
            <a:endParaRPr dirty="0"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4299AC-2F6F-8775-3AE1-7EDAFCDE8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0" t="17672" b="8217"/>
          <a:stretch/>
        </p:blipFill>
        <p:spPr>
          <a:xfrm>
            <a:off x="4785064" y="3062799"/>
            <a:ext cx="4167194" cy="2947386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D93ACF7-9E3A-98A1-C897-2BE3A016E0FB}"/>
              </a:ext>
            </a:extLst>
          </p:cNvPr>
          <p:cNvGrpSpPr/>
          <p:nvPr/>
        </p:nvGrpSpPr>
        <p:grpSpPr>
          <a:xfrm>
            <a:off x="808454" y="1049829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37D268B7-4C1D-9861-0DFD-1BCFEEEB478C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SOC com protocolo TCP/IP integrado que consegue dar a qualquer microcontrolador acesso a sua rede WiFi</a:t>
              </a:r>
              <a:endParaRPr lang="pt-BR" sz="12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BC84226-00C1-038E-330E-A50DEA8BF7FA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EE0A51D-6C31-CDD0-7B29-C1458E326CEB}"/>
              </a:ext>
            </a:extLst>
          </p:cNvPr>
          <p:cNvGrpSpPr/>
          <p:nvPr/>
        </p:nvGrpSpPr>
        <p:grpSpPr>
          <a:xfrm>
            <a:off x="808454" y="4958420"/>
            <a:ext cx="3393254" cy="1094466"/>
            <a:chOff x="5618474" y="1049829"/>
            <a:chExt cx="3393254" cy="1094466"/>
          </a:xfrm>
        </p:grpSpPr>
        <p:sp>
          <p:nvSpPr>
            <p:cNvPr id="6" name="Rectangle 41">
              <a:extLst>
                <a:ext uri="{FF2B5EF4-FFF2-40B4-BE49-F238E27FC236}">
                  <a16:creationId xmlns:a16="http://schemas.microsoft.com/office/drawing/2014/main" id="{320B4BFB-D56B-7550-8360-BC7B22F38362}"/>
                </a:ext>
              </a:extLst>
            </p:cNvPr>
            <p:cNvSpPr/>
            <p:nvPr/>
          </p:nvSpPr>
          <p:spPr>
            <a:xfrm>
              <a:off x="5831309" y="1049829"/>
              <a:ext cx="3180419" cy="1094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200" dirty="0">
                  <a:solidFill>
                    <a:srgbClr val="333333"/>
                  </a:solidFill>
                  <a:latin typeface="+mj-lt"/>
                </a:rPr>
                <a:t>P</a:t>
              </a: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ossui um processador na placa poderoso o suficiente para ser capaz de integração com sensores e outras aplicações específicas </a:t>
              </a:r>
              <a:r>
                <a:rPr lang="pt-BR" sz="1200" b="0" i="0" dirty="0" err="1">
                  <a:solidFill>
                    <a:srgbClr val="333333"/>
                  </a:solidFill>
                  <a:effectLst/>
                  <a:latin typeface="+mj-lt"/>
                </a:rPr>
                <a:t>usandos</a:t>
              </a: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 seus </a:t>
              </a:r>
              <a:r>
                <a:rPr lang="pt-BR" sz="1200" b="0" i="0" dirty="0" err="1">
                  <a:solidFill>
                    <a:srgbClr val="333333"/>
                  </a:solidFill>
                  <a:effectLst/>
                  <a:latin typeface="+mj-lt"/>
                </a:rPr>
                <a:t>GPIOs</a:t>
              </a: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, com necessidade de pouco desenvolvimento</a:t>
              </a: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21F89968-8400-CEDB-0207-7591D80FD1E6}"/>
                </a:ext>
              </a:extLst>
            </p:cNvPr>
            <p:cNvSpPr/>
            <p:nvPr/>
          </p:nvSpPr>
          <p:spPr>
            <a:xfrm>
              <a:off x="5618474" y="1049829"/>
              <a:ext cx="212834" cy="109446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EB41939-237F-70EE-F0F7-D75C3E607A11}"/>
              </a:ext>
            </a:extLst>
          </p:cNvPr>
          <p:cNvGrpSpPr/>
          <p:nvPr/>
        </p:nvGrpSpPr>
        <p:grpSpPr>
          <a:xfrm>
            <a:off x="5172034" y="1049829"/>
            <a:ext cx="3393254" cy="1094466"/>
            <a:chOff x="5618474" y="5051673"/>
            <a:chExt cx="3393254" cy="1094466"/>
          </a:xfrm>
        </p:grpSpPr>
        <p:sp>
          <p:nvSpPr>
            <p:cNvPr id="8" name="Rectangle 45">
              <a:extLst>
                <a:ext uri="{FF2B5EF4-FFF2-40B4-BE49-F238E27FC236}">
                  <a16:creationId xmlns:a16="http://schemas.microsoft.com/office/drawing/2014/main" id="{9A433998-F950-299D-1CF1-B34DB2099A82}"/>
                </a:ext>
              </a:extLst>
            </p:cNvPr>
            <p:cNvSpPr/>
            <p:nvPr/>
          </p:nvSpPr>
          <p:spPr>
            <a:xfrm>
              <a:off x="5831309" y="5051673"/>
              <a:ext cx="3180419" cy="10944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Existem muitas informações sobre este módulo na internet, todas elas são fornecidas pela gigante comunidade de usuários que empregam este módulo em seus projetos</a:t>
              </a: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Rectangle 46">
              <a:extLst>
                <a:ext uri="{FF2B5EF4-FFF2-40B4-BE49-F238E27FC236}">
                  <a16:creationId xmlns:a16="http://schemas.microsoft.com/office/drawing/2014/main" id="{0DCE86FE-78ED-140E-3454-EE9532018AC8}"/>
                </a:ext>
              </a:extLst>
            </p:cNvPr>
            <p:cNvSpPr/>
            <p:nvPr/>
          </p:nvSpPr>
          <p:spPr>
            <a:xfrm>
              <a:off x="5618474" y="5051673"/>
              <a:ext cx="212834" cy="109446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FCE6208-5057-EA1E-4D67-6B72DE4D226D}"/>
              </a:ext>
            </a:extLst>
          </p:cNvPr>
          <p:cNvGrpSpPr/>
          <p:nvPr/>
        </p:nvGrpSpPr>
        <p:grpSpPr>
          <a:xfrm>
            <a:off x="808454" y="2352693"/>
            <a:ext cx="3393254" cy="1094466"/>
            <a:chOff x="80485" y="3057132"/>
            <a:chExt cx="3393254" cy="1094466"/>
          </a:xfrm>
        </p:grpSpPr>
        <p:sp>
          <p:nvSpPr>
            <p:cNvPr id="10" name="Rectangle 79">
              <a:extLst>
                <a:ext uri="{FF2B5EF4-FFF2-40B4-BE49-F238E27FC236}">
                  <a16:creationId xmlns:a16="http://schemas.microsoft.com/office/drawing/2014/main" id="{0C27234E-2D32-B9D3-2495-BA9F3C39E003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Capaz tanto de hospedar uma aplicação quanto descarregar todas as funções de redes WiFi a partir de outro processador de aplicação</a:t>
              </a: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1" name="Rectangle 80">
              <a:extLst>
                <a:ext uri="{FF2B5EF4-FFF2-40B4-BE49-F238E27FC236}">
                  <a16:creationId xmlns:a16="http://schemas.microsoft.com/office/drawing/2014/main" id="{D4670390-3DE3-EF3F-BD80-9ED3478B5ECA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57A69C8-4E7D-9825-48DF-71D62F0BF51A}"/>
              </a:ext>
            </a:extLst>
          </p:cNvPr>
          <p:cNvGrpSpPr/>
          <p:nvPr/>
        </p:nvGrpSpPr>
        <p:grpSpPr>
          <a:xfrm>
            <a:off x="808454" y="3655557"/>
            <a:ext cx="3393254" cy="1094466"/>
            <a:chOff x="80485" y="5051673"/>
            <a:chExt cx="3393254" cy="1094466"/>
          </a:xfrm>
        </p:grpSpPr>
        <p:sp>
          <p:nvSpPr>
            <p:cNvPr id="14" name="Rectangle 85">
              <a:extLst>
                <a:ext uri="{FF2B5EF4-FFF2-40B4-BE49-F238E27FC236}">
                  <a16:creationId xmlns:a16="http://schemas.microsoft.com/office/drawing/2014/main" id="{0C45DAA8-BD10-5AC1-26A4-81E44BE26808}"/>
                </a:ext>
              </a:extLst>
            </p:cNvPr>
            <p:cNvSpPr/>
            <p:nvPr/>
          </p:nvSpPr>
          <p:spPr>
            <a:xfrm>
              <a:off x="293320" y="5051673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Pré-programado com um comando AT </a:t>
              </a:r>
              <a:r>
                <a:rPr lang="pt-BR" sz="1200" b="0" i="0" dirty="0" err="1">
                  <a:solidFill>
                    <a:srgbClr val="333333"/>
                  </a:solidFill>
                  <a:effectLst/>
                  <a:latin typeface="+mj-lt"/>
                </a:rPr>
                <a:t>setando</a:t>
              </a: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 seu firmware, significando que você pode simplesmente ligar este módulo ao seu Arduino e ele vai funcionar como qualquer outro </a:t>
              </a:r>
              <a:r>
                <a:rPr lang="pt-BR" sz="1200" b="0" i="0" dirty="0" err="1">
                  <a:solidFill>
                    <a:srgbClr val="333333"/>
                  </a:solidFill>
                  <a:effectLst/>
                  <a:latin typeface="+mj-lt"/>
                </a:rPr>
                <a:t>shield</a:t>
              </a:r>
              <a:r>
                <a:rPr lang="pt-BR" sz="1200" b="0" i="0" dirty="0">
                  <a:solidFill>
                    <a:srgbClr val="333333"/>
                  </a:solidFill>
                  <a:effectLst/>
                  <a:latin typeface="+mj-lt"/>
                </a:rPr>
                <a:t> WiFi funcionaria</a:t>
              </a:r>
              <a:endParaRPr lang="pt-BR" sz="12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5" name="Rectangle 86">
              <a:extLst>
                <a:ext uri="{FF2B5EF4-FFF2-40B4-BE49-F238E27FC236}">
                  <a16:creationId xmlns:a16="http://schemas.microsoft.com/office/drawing/2014/main" id="{807386FF-3C98-5A58-A73B-78FDF535D969}"/>
                </a:ext>
              </a:extLst>
            </p:cNvPr>
            <p:cNvSpPr/>
            <p:nvPr/>
          </p:nvSpPr>
          <p:spPr>
            <a:xfrm>
              <a:off x="80485" y="5051673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2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9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2A13805-D607-CE51-C331-2B120DF48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22" b="4137"/>
          <a:stretch/>
        </p:blipFill>
        <p:spPr>
          <a:xfrm>
            <a:off x="4270367" y="1650456"/>
            <a:ext cx="4867507" cy="3897297"/>
          </a:xfrm>
          <a:prstGeom prst="rect">
            <a:avLst/>
          </a:prstGeom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D93ACF7-9E3A-98A1-C897-2BE3A016E0FB}"/>
              </a:ext>
            </a:extLst>
          </p:cNvPr>
          <p:cNvGrpSpPr/>
          <p:nvPr/>
        </p:nvGrpSpPr>
        <p:grpSpPr>
          <a:xfrm>
            <a:off x="408957" y="1360548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37D268B7-4C1D-9861-0DFD-1BCFEEEB478C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Esse módulo só aceita alimentação de 3,3 Volts.</a:t>
              </a:r>
              <a:endParaRPr lang="pt-BR" sz="1600" b="1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BC84226-00C1-038E-330E-A50DEA8BF7FA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FCE6208-5057-EA1E-4D67-6B72DE4D226D}"/>
              </a:ext>
            </a:extLst>
          </p:cNvPr>
          <p:cNvGrpSpPr/>
          <p:nvPr/>
        </p:nvGrpSpPr>
        <p:grpSpPr>
          <a:xfrm>
            <a:off x="408957" y="3040714"/>
            <a:ext cx="3393254" cy="1094466"/>
            <a:chOff x="80485" y="3057132"/>
            <a:chExt cx="3393254" cy="1094466"/>
          </a:xfrm>
        </p:grpSpPr>
        <p:sp>
          <p:nvSpPr>
            <p:cNvPr id="10" name="Rectangle 79">
              <a:extLst>
                <a:ext uri="{FF2B5EF4-FFF2-40B4-BE49-F238E27FC236}">
                  <a16:creationId xmlns:a16="http://schemas.microsoft.com/office/drawing/2014/main" id="{0C27234E-2D32-B9D3-2495-BA9F3C39E003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NÃO ligue no 5 Volts do Arduino!</a:t>
              </a:r>
              <a:endParaRPr lang="pt-BR" sz="16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1" name="Rectangle 80">
              <a:extLst>
                <a:ext uri="{FF2B5EF4-FFF2-40B4-BE49-F238E27FC236}">
                  <a16:creationId xmlns:a16="http://schemas.microsoft.com/office/drawing/2014/main" id="{D4670390-3DE3-EF3F-BD80-9ED3478B5ECA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57A69C8-4E7D-9825-48DF-71D62F0BF51A}"/>
              </a:ext>
            </a:extLst>
          </p:cNvPr>
          <p:cNvGrpSpPr/>
          <p:nvPr/>
        </p:nvGrpSpPr>
        <p:grpSpPr>
          <a:xfrm>
            <a:off x="408957" y="4720879"/>
            <a:ext cx="3393254" cy="1094466"/>
            <a:chOff x="80485" y="5051673"/>
            <a:chExt cx="3393254" cy="1094466"/>
          </a:xfrm>
        </p:grpSpPr>
        <p:sp>
          <p:nvSpPr>
            <p:cNvPr id="14" name="Rectangle 85">
              <a:extLst>
                <a:ext uri="{FF2B5EF4-FFF2-40B4-BE49-F238E27FC236}">
                  <a16:creationId xmlns:a16="http://schemas.microsoft.com/office/drawing/2014/main" id="{0C45DAA8-BD10-5AC1-26A4-81E44BE26808}"/>
                </a:ext>
              </a:extLst>
            </p:cNvPr>
            <p:cNvSpPr/>
            <p:nvPr/>
          </p:nvSpPr>
          <p:spPr>
            <a:xfrm>
              <a:off x="293320" y="5051673"/>
              <a:ext cx="3180419" cy="109446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A comunicação será via os pinos TX e RX</a:t>
              </a:r>
              <a:endParaRPr lang="pt-BR" sz="16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5" name="Rectangle 86">
              <a:extLst>
                <a:ext uri="{FF2B5EF4-FFF2-40B4-BE49-F238E27FC236}">
                  <a16:creationId xmlns:a16="http://schemas.microsoft.com/office/drawing/2014/main" id="{807386FF-3C98-5A58-A73B-78FDF535D969}"/>
                </a:ext>
              </a:extLst>
            </p:cNvPr>
            <p:cNvSpPr/>
            <p:nvPr/>
          </p:nvSpPr>
          <p:spPr>
            <a:xfrm>
              <a:off x="80485" y="5051673"/>
              <a:ext cx="212834" cy="109446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5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rcuito Arduino e módulo ESP8266 ESP-01">
            <a:extLst>
              <a:ext uri="{FF2B5EF4-FFF2-40B4-BE49-F238E27FC236}">
                <a16:creationId xmlns:a16="http://schemas.microsoft.com/office/drawing/2014/main" id="{48BC0794-09E5-854F-1CE8-9B8E6547B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5" y="1149152"/>
            <a:ext cx="6988629" cy="42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A8836E-21CE-B6FE-5FA1-0A235C156E69}"/>
              </a:ext>
            </a:extLst>
          </p:cNvPr>
          <p:cNvSpPr txBox="1"/>
          <p:nvPr/>
        </p:nvSpPr>
        <p:spPr>
          <a:xfrm>
            <a:off x="501588" y="5287963"/>
            <a:ext cx="8535880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Na ligação do ESP8266 com o Arduino usamos um resistor de 10K entre o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Vcc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 (3.3V) e o pino </a:t>
            </a:r>
            <a:r>
              <a:rPr lang="pt-BR" b="1" i="0" dirty="0">
                <a:solidFill>
                  <a:schemeClr val="tx1"/>
                </a:solidFill>
                <a:effectLst/>
                <a:latin typeface="+mj-lt"/>
              </a:rPr>
              <a:t>CH_PD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 (Chip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+mj-lt"/>
              </a:rPr>
              <a:t>Enable</a:t>
            </a:r>
            <a:r>
              <a:rPr lang="pt-BR" b="0" i="0" dirty="0">
                <a:solidFill>
                  <a:schemeClr val="tx1"/>
                </a:solidFill>
                <a:effectLst/>
                <a:latin typeface="+mj-lt"/>
              </a:rPr>
              <a:t>). Para o divisor de tensão, utilizamos 2 resistores, o que diminuiu a tensão do nível de sinal para um valor suficiente para os testes. 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52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A5395C-2676-1FF6-4369-3983789A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945988"/>
            <a:ext cx="5818909" cy="5398828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AF7358A-023F-F1D1-1265-BF17B765B4CC}"/>
              </a:ext>
            </a:extLst>
          </p:cNvPr>
          <p:cNvGrpSpPr/>
          <p:nvPr/>
        </p:nvGrpSpPr>
        <p:grpSpPr>
          <a:xfrm>
            <a:off x="5335520" y="2550936"/>
            <a:ext cx="3393254" cy="1094466"/>
            <a:chOff x="80485" y="1049829"/>
            <a:chExt cx="3393254" cy="109446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7F78880-9128-C022-A61E-C3DE9080C46B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Se não funcionar, tentar </a:t>
              </a:r>
              <a:r>
                <a:rPr lang="pt-BR" sz="1600" b="0" i="0" dirty="0" err="1">
                  <a:solidFill>
                    <a:srgbClr val="333333"/>
                  </a:solidFill>
                  <a:effectLst/>
                  <a:latin typeface="+mj-lt"/>
                </a:rPr>
                <a:t>ESP_Serial.begin</a:t>
              </a: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(115200)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E0933616-D378-ED88-0085-B9F672758D44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35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D9B75A-39BE-8A07-FAB5-5293D6505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76" y="842703"/>
            <a:ext cx="7587049" cy="53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3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4BE1A-9D7A-4ACB-60AE-0511F14B1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16" y="1340040"/>
            <a:ext cx="7438768" cy="2650061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790B0AC-634F-F831-6B22-6F32D56F5FC5}"/>
              </a:ext>
            </a:extLst>
          </p:cNvPr>
          <p:cNvGrpSpPr/>
          <p:nvPr/>
        </p:nvGrpSpPr>
        <p:grpSpPr>
          <a:xfrm>
            <a:off x="852616" y="4488905"/>
            <a:ext cx="3393254" cy="1094466"/>
            <a:chOff x="80485" y="1049829"/>
            <a:chExt cx="3393254" cy="1094466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0DBFBC88-5851-A860-01DF-D36F9C368CB4}"/>
                </a:ext>
              </a:extLst>
            </p:cNvPr>
            <p:cNvSpPr/>
            <p:nvPr/>
          </p:nvSpPr>
          <p:spPr>
            <a:xfrm>
              <a:off x="293320" y="1049829"/>
              <a:ext cx="3180419" cy="1094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Só funciona com comando AT</a:t>
              </a: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0C222127-6341-6CC2-EE14-72F1FBE881CE}"/>
                </a:ext>
              </a:extLst>
            </p:cNvPr>
            <p:cNvSpPr/>
            <p:nvPr/>
          </p:nvSpPr>
          <p:spPr>
            <a:xfrm>
              <a:off x="80485" y="1049829"/>
              <a:ext cx="212834" cy="1094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9F5679C-A8E7-D12B-B6C7-4607A7D1A071}"/>
              </a:ext>
            </a:extLst>
          </p:cNvPr>
          <p:cNvGrpSpPr/>
          <p:nvPr/>
        </p:nvGrpSpPr>
        <p:grpSpPr>
          <a:xfrm>
            <a:off x="4898132" y="4488905"/>
            <a:ext cx="3393254" cy="1094466"/>
            <a:chOff x="80485" y="3057132"/>
            <a:chExt cx="3393254" cy="1094466"/>
          </a:xfrm>
        </p:grpSpPr>
        <p:sp>
          <p:nvSpPr>
            <p:cNvPr id="8" name="Rectangle 79">
              <a:extLst>
                <a:ext uri="{FF2B5EF4-FFF2-40B4-BE49-F238E27FC236}">
                  <a16:creationId xmlns:a16="http://schemas.microsoft.com/office/drawing/2014/main" id="{2FBB231A-A518-EEEA-0B7A-2EF9B70BB181}"/>
                </a:ext>
              </a:extLst>
            </p:cNvPr>
            <p:cNvSpPr/>
            <p:nvPr/>
          </p:nvSpPr>
          <p:spPr>
            <a:xfrm>
              <a:off x="293320" y="3057132"/>
              <a:ext cx="3180419" cy="1094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r>
                <a:rPr lang="pt-BR" sz="1600" b="0" i="0" dirty="0">
                  <a:solidFill>
                    <a:srgbClr val="333333"/>
                  </a:solidFill>
                  <a:effectLst/>
                  <a:latin typeface="+mj-lt"/>
                </a:rPr>
                <a:t>Software fica complexo!</a:t>
              </a:r>
              <a:endParaRPr lang="pt-BR" sz="1600" kern="12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Rectangle 80">
              <a:extLst>
                <a:ext uri="{FF2B5EF4-FFF2-40B4-BE49-F238E27FC236}">
                  <a16:creationId xmlns:a16="http://schemas.microsoft.com/office/drawing/2014/main" id="{B44BFDE4-B117-2787-5871-36ADF48A15A1}"/>
                </a:ext>
              </a:extLst>
            </p:cNvPr>
            <p:cNvSpPr/>
            <p:nvPr/>
          </p:nvSpPr>
          <p:spPr>
            <a:xfrm>
              <a:off x="80485" y="3057132"/>
              <a:ext cx="212834" cy="109446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pt-BR" sz="1600" kern="1200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5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427</Words>
  <Application>Microsoft Office PowerPoint</Application>
  <PresentationFormat>Apresentação na tela (4:3)</PresentationFormat>
  <Paragraphs>51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Calibri</vt:lpstr>
      <vt:lpstr>Proxima Nova</vt:lpstr>
      <vt:lpstr>Open Sans</vt:lpstr>
      <vt:lpstr>Wingdings</vt:lpstr>
      <vt:lpstr>Arial</vt:lpstr>
      <vt:lpstr>Noto Sans Symbols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</dc:creator>
  <cp:lastModifiedBy>Airton</cp:lastModifiedBy>
  <cp:revision>8</cp:revision>
  <dcterms:created xsi:type="dcterms:W3CDTF">2018-08-18T04:32:45Z</dcterms:created>
  <dcterms:modified xsi:type="dcterms:W3CDTF">2023-08-20T04:06:01Z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